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1" r:id="rId2"/>
    <p:sldId id="292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5" r:id="rId15"/>
    <p:sldId id="311" r:id="rId16"/>
    <p:sldId id="312" r:id="rId17"/>
    <p:sldId id="313" r:id="rId18"/>
    <p:sldId id="31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C2F"/>
    <a:srgbClr val="007EB4"/>
    <a:srgbClr val="8A8B91"/>
    <a:srgbClr val="63666A"/>
    <a:srgbClr val="84BD00"/>
    <a:srgbClr val="00205B"/>
    <a:srgbClr val="00A7B5"/>
    <a:srgbClr val="6A9700"/>
    <a:srgbClr val="EDEDEE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/>
    <p:restoredTop sz="94687"/>
  </p:normalViewPr>
  <p:slideViewPr>
    <p:cSldViewPr snapToGrid="0" snapToObjects="1">
      <p:cViewPr varScale="1">
        <p:scale>
          <a:sx n="86" d="100"/>
          <a:sy n="86" d="100"/>
        </p:scale>
        <p:origin x="9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4" d="100"/>
          <a:sy n="124" d="100"/>
        </p:scale>
        <p:origin x="529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>
        <c:manualLayout>
          <c:xMode val="edge"/>
          <c:yMode val="edge"/>
          <c:x val="0.1377030262258858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rgbClr val="007EB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 of Quantities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dPt>
            <c:idx val="0"/>
            <c:bubble3D val="0"/>
            <c:spPr>
              <a:solidFill>
                <a:srgbClr val="007E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D47-C048-A22A-29B490E4C11A}"/>
              </c:ext>
            </c:extLst>
          </c:dPt>
          <c:dPt>
            <c:idx val="1"/>
            <c:bubble3D val="0"/>
            <c:spPr>
              <a:solidFill>
                <a:srgbClr val="0020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47-C048-A22A-29B490E4C11A}"/>
              </c:ext>
            </c:extLst>
          </c:dPt>
          <c:dPt>
            <c:idx val="2"/>
            <c:bubble3D val="0"/>
            <c:spPr>
              <a:solidFill>
                <a:srgbClr val="84BD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D47-C048-A22A-29B490E4C11A}"/>
              </c:ext>
            </c:extLst>
          </c:dPt>
          <c:dPt>
            <c:idx val="3"/>
            <c:bubble3D val="0"/>
            <c:spPr>
              <a:solidFill>
                <a:srgbClr val="00A7B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47-C048-A22A-29B490E4C11A}"/>
              </c:ext>
            </c:extLst>
          </c:dPt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47-C048-A22A-29B490E4C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6574077164164"/>
          <c:y val="0.31218682718088975"/>
          <c:w val="0.13073232162014314"/>
          <c:h val="0.43225729600952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63666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en-US" sz="1500" dirty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Comparison of Categories over Time</a:t>
            </a:r>
          </a:p>
        </c:rich>
      </c:tx>
      <c:layout>
        <c:manualLayout>
          <c:xMode val="edge"/>
          <c:yMode val="edge"/>
          <c:x val="0.15811115842699516"/>
          <c:y val="4.9707342240566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rgbClr val="007EB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6773294778766728E-2"/>
          <c:y val="0.29200626234232951"/>
          <c:w val="0.6616829114319478"/>
          <c:h val="0.576675977156683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Category 1</c:v>
                </c:pt>
              </c:strCache>
            </c:strRef>
          </c:tx>
          <c:spPr>
            <a:solidFill>
              <a:srgbClr val="00205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5B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Q3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</c:v>
                </c:pt>
                <c:pt idx="1">
                  <c:v>55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F-C64C-9F22-661BCD7EAC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Category 2</c:v>
                </c:pt>
              </c:strCache>
            </c:strRef>
          </c:tx>
          <c:spPr>
            <a:solidFill>
              <a:srgbClr val="007EB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7EB4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Q3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75</c:v>
                </c:pt>
                <c:pt idx="1">
                  <c:v>34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CF-C64C-9F22-661BCD7EAC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98037232"/>
        <c:axId val="1552056416"/>
      </c:barChart>
      <c:catAx>
        <c:axId val="149803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1552056416"/>
        <c:crosses val="autoZero"/>
        <c:auto val="1"/>
        <c:lblAlgn val="ctr"/>
        <c:lblOffset val="100"/>
        <c:noMultiLvlLbl val="0"/>
      </c:catAx>
      <c:valAx>
        <c:axId val="1552056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9803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416283912680336"/>
          <c:y val="0.71337081250333567"/>
          <c:w val="0.20742269953770551"/>
          <c:h val="0.184319948762653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457A75-D76F-1C4A-AB4E-652483B634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BF6DE-C5B3-6040-8077-C4F4060836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3D702-9BDF-5447-8A2C-EE0A5B90D26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67E82-9F51-AF4A-BDD3-BBF64041DD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7A119-237C-9541-AC09-F934D1BE93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5CDB9-910F-9745-96C7-F4BB266C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73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E1A82-4C8C-0046-A97A-7748A4C528E1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EFC92-70AA-F445-B7D4-4D58EB26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CE268-0CC9-7342-A5B1-F616F8D5352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8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CE268-0CC9-7342-A5B1-F616F8D5352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67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CE268-0CC9-7342-A5B1-F616F8D5352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588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CE268-0CC9-7342-A5B1-F616F8D5352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2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91FA305-B7D4-6B4F-B607-57798C1FCC9E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EDA8B1-179A-1843-A6E9-017873C18F45}"/>
              </a:ext>
            </a:extLst>
          </p:cNvPr>
          <p:cNvSpPr/>
          <p:nvPr userDrawn="1"/>
        </p:nvSpPr>
        <p:spPr>
          <a:xfrm>
            <a:off x="0" y="4765041"/>
            <a:ext cx="12192000" cy="2092960"/>
          </a:xfrm>
          <a:prstGeom prst="rect">
            <a:avLst/>
          </a:prstGeom>
          <a:solidFill>
            <a:srgbClr val="BA0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1076960"/>
            <a:ext cx="7654835" cy="294100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lang="en-US" sz="6000" smtClean="0">
                <a:solidFill>
                  <a:schemeClr val="bg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61C20-A6A1-6F4C-B6E2-BEE27445FB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3645" y="5044033"/>
            <a:ext cx="7654835" cy="4220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2300" b="1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Full Name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FA84954-12D9-E046-9722-0C6D198CD414}"/>
              </a:ext>
            </a:extLst>
          </p:cNvPr>
          <p:cNvSpPr txBox="1">
            <a:spLocks/>
          </p:cNvSpPr>
          <p:nvPr userDrawn="1"/>
        </p:nvSpPr>
        <p:spPr>
          <a:xfrm>
            <a:off x="4091510" y="634998"/>
            <a:ext cx="7654835" cy="422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200" b="1" kern="120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0" dirty="0">
                <a:solidFill>
                  <a:srgbClr val="00205B"/>
                </a:solidFill>
              </a:rPr>
              <a:t>Event title/location if applicable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C367EA-F526-B84C-81D7-C1B52EF5C5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3645" y="5505909"/>
            <a:ext cx="7654834" cy="42227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Title, Department (if applicable)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81490E3-C595-D249-9E52-3EEAADE559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9169" y="94977"/>
            <a:ext cx="6019800" cy="33083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500">
                <a:solidFill>
                  <a:srgbClr val="0020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Event title/facility/location (if applicable)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535FFB4-787A-6F49-83FD-DA6678389B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1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/Chart/Graph Grey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C2C3B-39C1-524F-A28F-42E59C5A792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571935"/>
            <a:ext cx="12192000" cy="6286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D39249-6F3C-3343-9DC4-3B0855760134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rgbClr val="ED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A12FFFEF-D0A1-4445-9CF9-88212F6A8D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35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ata Points/Boxes">
    <p:bg>
      <p:bgPr>
        <a:solidFill>
          <a:srgbClr val="EDE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35756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4287837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239918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C7B80284-3D1C-994B-BF5A-0F4C15FA0D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0103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438C4E60-8BD1-0F4C-8EB0-F3BD796852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31981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108B9942-2142-6E4E-BEFB-6635DC01A6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84673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022152-6B60-564B-BE60-22D66666C86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9438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B6550313-4322-3F44-B323-0F205B0536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31830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5BAF5E5E-6FC2-9C42-974D-F07C97D621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84673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9C76F1-D571-C345-9BD3-1CD2D22A74ED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0510B94B-388D-1A4C-83CD-D4A52A1960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91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Point/Box Detail">
    <p:bg>
      <p:bgPr>
        <a:solidFill>
          <a:srgbClr val="EDE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287837" y="1797996"/>
            <a:ext cx="7568406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EC5A2A-9DCD-7B4F-8294-46B55CEBDCA3}"/>
              </a:ext>
            </a:extLst>
          </p:cNvPr>
          <p:cNvSpPr/>
          <p:nvPr userDrawn="1"/>
        </p:nvSpPr>
        <p:spPr>
          <a:xfrm>
            <a:off x="335756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3336F7DF-B06D-224C-8041-70EA80FDB1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0103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03F2D6B-7CC3-584B-81E7-F8AF72D399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9438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F7A43D95-ABC2-DA40-913D-9DBB55B619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53467" y="2032947"/>
            <a:ext cx="7058430" cy="30051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A1710E-73BC-CD44-AAE7-7F18ACBDBD2D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D1EF0D81-BD39-3045-9984-7EEEC0D61E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67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ata Points/Boxes">
    <p:bg>
      <p:bgPr>
        <a:solidFill>
          <a:srgbClr val="EDE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A0D90A8-7613-274F-ADB6-2D837651F61C}"/>
              </a:ext>
            </a:extLst>
          </p:cNvPr>
          <p:cNvSpPr/>
          <p:nvPr userDrawn="1"/>
        </p:nvSpPr>
        <p:spPr>
          <a:xfrm>
            <a:off x="2312377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599405-76E2-EE48-9C8D-5C1B2CE4C37C}"/>
              </a:ext>
            </a:extLst>
          </p:cNvPr>
          <p:cNvSpPr/>
          <p:nvPr userDrawn="1"/>
        </p:nvSpPr>
        <p:spPr>
          <a:xfrm>
            <a:off x="6264458" y="1797996"/>
            <a:ext cx="3616325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91440" rIns="228600" bIns="182880" rtlCol="0" anchor="t" anchorCtr="0"/>
          <a:lstStyle/>
          <a:p>
            <a:pPr algn="ctr"/>
            <a:endParaRPr lang="en-US" sz="2800" dirty="0">
              <a:solidFill>
                <a:srgbClr val="75787B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8711576E-AE9D-CF42-9764-22F71FCF14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6724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BFFEDC0-47E8-424B-BD56-BE25AE305B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08602" y="2988538"/>
            <a:ext cx="3127224" cy="2049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Description of figure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BEA4B15C-4225-C141-9419-5CCAB845F8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56059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2C27E808-DBF2-C94F-A284-5DF1675B10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08451" y="2032947"/>
            <a:ext cx="3127375" cy="89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2pPr>
            <a:lvl3pPr marL="9144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3pPr>
            <a:lvl4pPr marL="13716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4pPr>
            <a:lvl5pPr marL="1828800" indent="0">
              <a:buNone/>
              <a:defRPr sz="4500">
                <a:solidFill>
                  <a:srgbClr val="007EB4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Figure%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5AAA09-EC01-244E-822A-0A37102BC0E0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1111BA68-67F7-DB45-9D40-41F295AAE2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07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/Thank You">
    <p:bg>
      <p:bgPr>
        <a:solidFill>
          <a:srgbClr val="002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1076960"/>
            <a:ext cx="7654835" cy="294100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lang="en-US" sz="6000" smtClean="0">
                <a:solidFill>
                  <a:schemeClr val="bg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Thank you message.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61C20-A6A1-6F4C-B6E2-BEE27445FB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3645" y="5044033"/>
            <a:ext cx="7654835" cy="4220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2300" b="1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Full Name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FA84954-12D9-E046-9722-0C6D198CD414}"/>
              </a:ext>
            </a:extLst>
          </p:cNvPr>
          <p:cNvSpPr txBox="1">
            <a:spLocks/>
          </p:cNvSpPr>
          <p:nvPr userDrawn="1"/>
        </p:nvSpPr>
        <p:spPr>
          <a:xfrm>
            <a:off x="4091510" y="634998"/>
            <a:ext cx="7654835" cy="422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200" b="1" kern="120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0" dirty="0">
                <a:solidFill>
                  <a:srgbClr val="00205B"/>
                </a:solidFill>
              </a:rPr>
              <a:t>Event title/location if applicable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C367EA-F526-B84C-81D7-C1B52EF5C5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3645" y="5505909"/>
            <a:ext cx="7654834" cy="42227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23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Contact information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FE5674-F9C6-584C-B42D-BD2489A20572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8065B0FC-B56C-CA4D-B024-BE9F91F11F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78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712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DE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884446"/>
            <a:ext cx="10627417" cy="103227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400" smtClean="0">
                <a:solidFill>
                  <a:srgbClr val="007EB4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Today’s Agenda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16DA2-C28B-964B-B936-68812D60CD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3238" y="2074987"/>
            <a:ext cx="10627417" cy="4510451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eriod"/>
              <a:defRPr sz="23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14400" indent="-457200">
              <a:buFont typeface="+mj-lt"/>
              <a:buAutoNum type="arabicPeriod"/>
              <a:defRPr sz="20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7300" indent="-342900">
              <a:buFont typeface="+mj-lt"/>
              <a:buAutoNum type="arabicPeriod"/>
              <a:defRPr sz="18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B5BD59-51FD-EB40-BB65-571CB11723BB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FED78696-DAE6-3F46-94C3-566426454F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2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rgbClr val="007E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3267159"/>
            <a:ext cx="7654835" cy="29410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4000" smtClean="0">
                <a:solidFill>
                  <a:schemeClr val="bg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61C20-A6A1-6F4C-B6E2-BEE27445FB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3645" y="2346578"/>
            <a:ext cx="7654835" cy="4220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1800" b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PART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77B75A-3604-734F-95CE-D2A9FC2779BB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69678E0E-B330-FB4C-A4DC-1C11306F7F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3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Photo, Question or Statement">
    <p:bg>
      <p:bgPr>
        <a:solidFill>
          <a:srgbClr val="6366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F10652C-6B8C-9E46-B805-CABAE028D9A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467361"/>
            <a:ext cx="12192000" cy="6390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989952"/>
            <a:ext cx="5592355" cy="29410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200" smtClean="0">
                <a:solidFill>
                  <a:schemeClr val="bg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Question, Statement, or Main Point.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(Accompanied by a full frame photo or this color background)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999514-A3FF-C24D-A49E-8F7F2D8F3504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D1A1CB3-B72D-E94F-9EFE-81ADA203B4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9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rgbClr val="00A7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1591408"/>
            <a:ext cx="8350209" cy="298467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400" smtClean="0">
                <a:solidFill>
                  <a:schemeClr val="bg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Quote.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61C20-A6A1-6F4C-B6E2-BEE27445FB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3645" y="5458608"/>
            <a:ext cx="8350209" cy="4220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2000" b="1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Full Name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57C8D2-0D91-2249-869D-C7E51BCC003C}"/>
              </a:ext>
            </a:extLst>
          </p:cNvPr>
          <p:cNvSpPr txBox="1">
            <a:spLocks/>
          </p:cNvSpPr>
          <p:nvPr userDrawn="1"/>
        </p:nvSpPr>
        <p:spPr>
          <a:xfrm>
            <a:off x="468477" y="759146"/>
            <a:ext cx="7654835" cy="84105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kern="1200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14000" dirty="0">
                <a:solidFill>
                  <a:schemeClr val="bg1">
                    <a:alpha val="35000"/>
                  </a:schemeClr>
                </a:solidFill>
              </a:rPr>
              <a:t>“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FEAC9B-71AC-1844-A3E9-400FCBB17360}"/>
              </a:ext>
            </a:extLst>
          </p:cNvPr>
          <p:cNvSpPr txBox="1">
            <a:spLocks/>
          </p:cNvSpPr>
          <p:nvPr userDrawn="1"/>
        </p:nvSpPr>
        <p:spPr>
          <a:xfrm>
            <a:off x="468477" y="4355199"/>
            <a:ext cx="7654835" cy="84105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kern="1200" smtClean="0">
                <a:solidFill>
                  <a:schemeClr val="bg1"/>
                </a:solidFill>
                <a:effectLst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14000" dirty="0">
                <a:solidFill>
                  <a:schemeClr val="bg1">
                    <a:alpha val="35000"/>
                  </a:schemeClr>
                </a:solidFill>
              </a:rPr>
              <a:t>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BFBB2-5873-504A-A7EE-E9A60BF51A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3238" y="5892287"/>
            <a:ext cx="8350307" cy="398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Occupation/Attribution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4D375B-F521-E040-A675-E0C93B5D9E2D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3CF1FC95-FA09-2D49-9119-A499DB4542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9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91FA305-B7D4-6B4F-B607-57798C1FCC9E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rgbClr val="ED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5" y="884446"/>
            <a:ext cx="10627417" cy="103227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400" smtClean="0">
                <a:solidFill>
                  <a:srgbClr val="007EB4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16DA2-C28B-964B-B936-68812D60CD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3238" y="2074987"/>
            <a:ext cx="10627417" cy="4510451"/>
          </a:xfrm>
          <a:prstGeom prst="rect">
            <a:avLst/>
          </a:prstGeom>
        </p:spPr>
        <p:txBody>
          <a:bodyPr/>
          <a:lstStyle>
            <a:lvl1pPr>
              <a:defRPr sz="23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E679831E-3808-AB41-B084-FFA48DF2D8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5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tensiv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6" y="884446"/>
            <a:ext cx="3621430" cy="103227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400" smtClean="0">
                <a:solidFill>
                  <a:srgbClr val="007EB4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16DA2-C28B-964B-B936-68812D60CDC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3239" y="2074987"/>
            <a:ext cx="3621430" cy="45104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>
              <a:buNone/>
              <a:defRPr sz="18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>
              <a:buNone/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>
              <a:buNone/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Slide Description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A616B52-5374-8B46-B7D2-FC5C59EF48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83180" y="884447"/>
            <a:ext cx="7205173" cy="5700992"/>
          </a:xfrm>
          <a:prstGeom prst="rect">
            <a:avLst/>
          </a:prstGeom>
        </p:spPr>
        <p:txBody>
          <a:bodyPr/>
          <a:lstStyle>
            <a:lvl1pPr>
              <a:defRPr sz="23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EAAAB3-8175-3D46-B06E-5AEA692A24FD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rgbClr val="ED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0EFDB0E-2682-114A-A9B2-45C4E90175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4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/Chart/Graph with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B43-7F8C-1947-BA4A-6590721F83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646" y="884446"/>
            <a:ext cx="4024800" cy="103227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lang="en-US" sz="3400" smtClean="0">
                <a:solidFill>
                  <a:srgbClr val="007EB4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Slide/Chart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16DA2-C28B-964B-B936-68812D60CD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3239" y="2074988"/>
            <a:ext cx="4024800" cy="4431068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64656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9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7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23D947-3380-1746-BDC9-09B8575E8D2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061526" y="571935"/>
            <a:ext cx="7130473" cy="628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727BD2-70D3-2140-A695-B737CC474299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rgbClr val="ED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8261D945-B142-654A-BAD1-B241D6D91A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8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/Chart/Graph White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C2C3B-39C1-524F-A28F-42E59C5A792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571935"/>
            <a:ext cx="12192000" cy="6286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EA7349-EA97-444B-8DE0-E14D21A01E21}"/>
              </a:ext>
            </a:extLst>
          </p:cNvPr>
          <p:cNvSpPr/>
          <p:nvPr userDrawn="1"/>
        </p:nvSpPr>
        <p:spPr>
          <a:xfrm>
            <a:off x="0" y="1"/>
            <a:ext cx="12192000" cy="571934"/>
          </a:xfrm>
          <a:prstGeom prst="rect">
            <a:avLst/>
          </a:prstGeom>
          <a:solidFill>
            <a:srgbClr val="ED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F4B4DEE-A036-864D-B9F5-A977E97A70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162" y="119669"/>
            <a:ext cx="2152663" cy="3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10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4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9" r:id="rId3"/>
    <p:sldLayoutId id="2147483659" r:id="rId4"/>
    <p:sldLayoutId id="2147483660" r:id="rId5"/>
    <p:sldLayoutId id="2147483661" r:id="rId6"/>
    <p:sldLayoutId id="2147483671" r:id="rId7"/>
    <p:sldLayoutId id="2147483664" r:id="rId8"/>
    <p:sldLayoutId id="2147483663" r:id="rId9"/>
    <p:sldLayoutId id="2147483672" r:id="rId10"/>
    <p:sldLayoutId id="2147483666" r:id="rId11"/>
    <p:sldLayoutId id="2147483667" r:id="rId12"/>
    <p:sldLayoutId id="2147483668" r:id="rId13"/>
    <p:sldLayoutId id="2147483662" r:id="rId14"/>
    <p:sldLayoutId id="214748366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ouis.Giordano@BannerHealth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600" y="374896"/>
            <a:ext cx="1046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0" b="1" spc="-120" dirty="0">
                <a:solidFill>
                  <a:srgbClr val="000000">
                    <a:lumMod val="65000"/>
                    <a:lumOff val="35000"/>
                  </a:srgb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Read 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3855" y="2747922"/>
            <a:ext cx="96242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900" spc="-80" dirty="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using a version of the Banner – University Medicine PowerPoint template, released in September 2019.</a:t>
            </a:r>
          </a:p>
          <a:p>
            <a:pPr>
              <a:lnSpc>
                <a:spcPct val="90000"/>
              </a:lnSpc>
            </a:pPr>
            <a:endParaRPr lang="en-US" sz="2400" spc="-8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spc="-80" dirty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Use the ‘New Slide’ and ‘Layout’ dropdown menus to select </a:t>
            </a:r>
            <a:br>
              <a:rPr lang="en-US" sz="2400" spc="-80" dirty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spc="-80" dirty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individual slide templates.</a:t>
            </a:r>
          </a:p>
          <a:p>
            <a:pPr>
              <a:lnSpc>
                <a:spcPct val="90000"/>
              </a:lnSpc>
            </a:pPr>
            <a:endParaRPr lang="en-US" sz="1200" spc="-80" dirty="0">
              <a:solidFill>
                <a:srgbClr val="007EB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spc="-80" dirty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Please note that </a:t>
            </a:r>
            <a:r>
              <a:rPr lang="en-US" sz="2400" b="1" spc="-80" dirty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Verdana</a:t>
            </a:r>
            <a:r>
              <a:rPr lang="en-US" sz="2400" spc="-80" dirty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b="1" spc="-80" dirty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Georgia</a:t>
            </a:r>
            <a:r>
              <a:rPr lang="en-US" sz="2400" spc="-80" dirty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the preferred </a:t>
            </a:r>
          </a:p>
          <a:p>
            <a:pPr>
              <a:lnSpc>
                <a:spcPct val="90000"/>
              </a:lnSpc>
            </a:pPr>
            <a:r>
              <a:rPr lang="en-US" sz="2400" spc="-80" dirty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typefaces when using Microsoft Office products.</a:t>
            </a:r>
          </a:p>
          <a:p>
            <a:pPr>
              <a:lnSpc>
                <a:spcPct val="90000"/>
              </a:lnSpc>
            </a:pPr>
            <a:endParaRPr lang="en-US" sz="2400" spc="-8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en-US" sz="2800" spc="-8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en-US" sz="1900" spc="-8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900" spc="-80" dirty="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 </a:t>
            </a:r>
            <a:r>
              <a:rPr lang="en-US" sz="1900" u="sng" spc="-80" dirty="0" err="1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</a:t>
            </a:r>
            <a:r>
              <a:rPr lang="en-US" sz="1900" u="sng" spc="-80" dirty="0" err="1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@BannerHealth.com</a:t>
            </a:r>
            <a:r>
              <a:rPr lang="en-US" sz="1900" spc="-80" dirty="0">
                <a:solidFill>
                  <a:srgbClr val="8A8B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questions regarding this template.</a:t>
            </a:r>
          </a:p>
        </p:txBody>
      </p:sp>
    </p:spTree>
    <p:extLst>
      <p:ext uri="{BB962C8B-B14F-4D97-AF65-F5344CB8AC3E}">
        <p14:creationId xmlns:p14="http://schemas.microsoft.com/office/powerpoint/2010/main" val="98988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76B0-604E-E54E-8DC4-47B440F6AF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AB14A-AECC-044B-8BEC-86202BD75E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261437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A69A-9B3D-0940-A58B-FF2D3ECC65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05CAE-01A4-0148-9ABD-F4FFEFF912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Slide description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78FDB-BDE0-FF4D-8299-FCA7F9ADDE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60626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8CFF2-B8AF-544F-A24C-E8D2D734DC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Slide/Chart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EACC8-CB32-0D4C-9810-BB40CBAA1D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B302-C270-A04B-B13C-91A990B8ADF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31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85DF6-8694-464C-8E79-99EF47A562D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47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DC64D3-9303-BD40-9901-FC44631FB23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97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DD14C3-677A-FE43-A18C-7BFD7630A2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Description of figure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B6418-1BF2-6946-8A8E-798B2521A4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Description of figure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AE219-ACFC-EE4C-A414-FD5FDF15AEA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Description of figure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81393E-EC67-B24D-ACB5-5B121DCF1B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Figure%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20E587-87FE-8840-B87D-A8F3A5CDF8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Figure%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A7A0AC2-10D0-2548-AA39-D4489176BFA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Figure%</a:t>
            </a:r>
          </a:p>
        </p:txBody>
      </p:sp>
    </p:spTree>
    <p:extLst>
      <p:ext uri="{BB962C8B-B14F-4D97-AF65-F5344CB8AC3E}">
        <p14:creationId xmlns:p14="http://schemas.microsoft.com/office/powerpoint/2010/main" val="903510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F1EC88-6D03-C94D-9E13-9A7B4B43B6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Description of figure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EF887-9B71-944A-9D71-FAEC30DDF6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Figure%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3C696-2892-694A-AB49-7C0F840FF0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Analysis of figure</a:t>
            </a:r>
          </a:p>
        </p:txBody>
      </p:sp>
    </p:spTree>
    <p:extLst>
      <p:ext uri="{BB962C8B-B14F-4D97-AF65-F5344CB8AC3E}">
        <p14:creationId xmlns:p14="http://schemas.microsoft.com/office/powerpoint/2010/main" val="431667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82CC8A-2928-B745-94A2-B5DF175C25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Description of figure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62971-1AFB-984E-A59C-4483225461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Description of figure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A73A6-9E3D-4548-A2DB-D0C248E096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Figure%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D1765-B668-024B-A977-B62F092876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Figure%</a:t>
            </a:r>
          </a:p>
        </p:txBody>
      </p:sp>
    </p:spTree>
    <p:extLst>
      <p:ext uri="{BB962C8B-B14F-4D97-AF65-F5344CB8AC3E}">
        <p14:creationId xmlns:p14="http://schemas.microsoft.com/office/powerpoint/2010/main" val="4011872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CFA49-30FF-9B41-81E4-0175411584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message.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1BF1B-9DA6-A44D-983D-75177DB4FD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Full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FED02-A8B1-C042-8575-0F8A06F363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4047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234440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9076" y="263296"/>
            <a:ext cx="2574174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200" b="1" spc="-120" dirty="0">
                <a:solidFill>
                  <a:srgbClr val="000000">
                    <a:lumMod val="65000"/>
                    <a:lumOff val="35000"/>
                  </a:srgb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Library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3250" y="318696"/>
            <a:ext cx="8186460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700" dirty="0">
                <a:solidFill>
                  <a:srgbClr val="E7E6E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Included here are preferred versions of Banner Health’s visual collateral.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solidFill>
                  <a:srgbClr val="E7E6E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them as you see fit throughout your presentation.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566" y="2103840"/>
            <a:ext cx="3040917" cy="16279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370" y="1943833"/>
            <a:ext cx="2677309" cy="20688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32" y="2389647"/>
            <a:ext cx="1183029" cy="11772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00" y="5235488"/>
            <a:ext cx="1351612" cy="8742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946" y="5235488"/>
            <a:ext cx="1352260" cy="8742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966" y="5235488"/>
            <a:ext cx="1352260" cy="87426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24782" y="1637216"/>
            <a:ext cx="1979814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Values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17166" y="1637216"/>
            <a:ext cx="1979814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Strategy</a:t>
            </a:r>
            <a:endParaRPr lang="en-US" sz="1300" dirty="0">
              <a:solidFill>
                <a:srgbClr val="E7E6E6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1572" y="1622605"/>
            <a:ext cx="1979814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Sofia, Our Customer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1572" y="4588904"/>
            <a:ext cx="1979814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Leadership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4510" y="4588904"/>
            <a:ext cx="1979814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dirty="0" err="1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MyWell</a:t>
            </a:r>
            <a:r>
              <a:rPr lang="en-US" sz="1300" dirty="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-Being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824" y="5646553"/>
            <a:ext cx="1490750" cy="65634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687" y="5646553"/>
            <a:ext cx="1490750" cy="65634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550" y="5646553"/>
            <a:ext cx="1490750" cy="65634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960" y="5646553"/>
            <a:ext cx="1490750" cy="65634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080" y="4969631"/>
            <a:ext cx="1490750" cy="65634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921256" y="1637216"/>
            <a:ext cx="1979814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Mission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675" y="2646677"/>
            <a:ext cx="2242502" cy="54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3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E9C939C4-A202-0F41-B715-D40D325BD54E}"/>
              </a:ext>
            </a:extLst>
          </p:cNvPr>
          <p:cNvSpPr/>
          <p:nvPr/>
        </p:nvSpPr>
        <p:spPr>
          <a:xfrm>
            <a:off x="4527234" y="5276005"/>
            <a:ext cx="3866352" cy="906309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234440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9076" y="263296"/>
            <a:ext cx="4876864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200" b="1" spc="-120" dirty="0">
                <a:solidFill>
                  <a:srgbClr val="000000">
                    <a:lumMod val="65000"/>
                    <a:lumOff val="35000"/>
                  </a:srgb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Brand</a:t>
            </a:r>
            <a:r>
              <a:rPr lang="en-US" sz="4000" b="1" spc="-120" dirty="0">
                <a:solidFill>
                  <a:srgbClr val="000000">
                    <a:lumMod val="65000"/>
                    <a:lumOff val="35000"/>
                  </a:srgb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Resources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1571" y="1711617"/>
            <a:ext cx="10966881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Color Gamma (Colors should be applied using the following proportion/hierarchy)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B2DD81-1983-6B48-BAA8-1CC1AFF77218}"/>
              </a:ext>
            </a:extLst>
          </p:cNvPr>
          <p:cNvSpPr/>
          <p:nvPr/>
        </p:nvSpPr>
        <p:spPr>
          <a:xfrm>
            <a:off x="663547" y="2173266"/>
            <a:ext cx="1979814" cy="2045652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r>
              <a:rPr lang="en-US" sz="13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#00205B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53BB9F-FC0F-1741-88C6-944D8D5C9AC2}"/>
              </a:ext>
            </a:extLst>
          </p:cNvPr>
          <p:cNvSpPr txBox="1"/>
          <p:nvPr/>
        </p:nvSpPr>
        <p:spPr>
          <a:xfrm>
            <a:off x="561572" y="4713762"/>
            <a:ext cx="1979814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Logo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737547-9BF6-2B45-A5EC-CD739235B6DB}"/>
              </a:ext>
            </a:extLst>
          </p:cNvPr>
          <p:cNvSpPr/>
          <p:nvPr/>
        </p:nvSpPr>
        <p:spPr>
          <a:xfrm>
            <a:off x="2683821" y="2173266"/>
            <a:ext cx="1979814" cy="204565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r>
              <a:rPr lang="en-US" sz="130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#FFFFFF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4C7DF2-86F4-A74C-B240-C8E15FC35109}"/>
              </a:ext>
            </a:extLst>
          </p:cNvPr>
          <p:cNvSpPr/>
          <p:nvPr/>
        </p:nvSpPr>
        <p:spPr>
          <a:xfrm>
            <a:off x="4704095" y="2173266"/>
            <a:ext cx="1081672" cy="2045652"/>
          </a:xfrm>
          <a:prstGeom prst="rect">
            <a:avLst/>
          </a:prstGeom>
          <a:solidFill>
            <a:srgbClr val="007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</a:t>
            </a:r>
            <a:r>
              <a:rPr lang="en-US" sz="13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007EB4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BA4598-67A6-6B45-8D15-783BD2E0B236}"/>
              </a:ext>
            </a:extLst>
          </p:cNvPr>
          <p:cNvSpPr/>
          <p:nvPr/>
        </p:nvSpPr>
        <p:spPr>
          <a:xfrm>
            <a:off x="6948359" y="3759362"/>
            <a:ext cx="1081672" cy="459556"/>
          </a:xfrm>
          <a:prstGeom prst="rect">
            <a:avLst/>
          </a:prstGeom>
          <a:solidFill>
            <a:srgbClr val="84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r>
              <a:rPr lang="en-US" sz="13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#84BD00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6673663-BF17-7B47-9B3B-D2DE3372947F}"/>
              </a:ext>
            </a:extLst>
          </p:cNvPr>
          <p:cNvSpPr/>
          <p:nvPr/>
        </p:nvSpPr>
        <p:spPr>
          <a:xfrm>
            <a:off x="6948359" y="3268416"/>
            <a:ext cx="1081672" cy="459556"/>
          </a:xfrm>
          <a:prstGeom prst="rect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r>
              <a:rPr lang="en-US" sz="13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#E87722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C79F924-577E-A243-8D1D-F094B657CC6C}"/>
              </a:ext>
            </a:extLst>
          </p:cNvPr>
          <p:cNvSpPr/>
          <p:nvPr/>
        </p:nvSpPr>
        <p:spPr>
          <a:xfrm>
            <a:off x="5826227" y="2173266"/>
            <a:ext cx="1081672" cy="659938"/>
          </a:xfrm>
          <a:prstGeom prst="rect">
            <a:avLst/>
          </a:prstGeom>
          <a:solidFill>
            <a:srgbClr val="64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r>
              <a:rPr lang="en-US" sz="1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#646569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2369D7-72F3-9140-ADD7-2DD825243224}"/>
              </a:ext>
            </a:extLst>
          </p:cNvPr>
          <p:cNvSpPr/>
          <p:nvPr/>
        </p:nvSpPr>
        <p:spPr>
          <a:xfrm>
            <a:off x="6948359" y="2173266"/>
            <a:ext cx="1081672" cy="1065982"/>
          </a:xfrm>
          <a:prstGeom prst="rect">
            <a:avLst/>
          </a:prstGeom>
          <a:solidFill>
            <a:srgbClr val="00A7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#00A7B5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20C30D-F338-F94B-96A6-3A61A625B946}"/>
              </a:ext>
            </a:extLst>
          </p:cNvPr>
          <p:cNvSpPr/>
          <p:nvPr/>
        </p:nvSpPr>
        <p:spPr>
          <a:xfrm>
            <a:off x="5826227" y="2866123"/>
            <a:ext cx="1081672" cy="659938"/>
          </a:xfrm>
          <a:prstGeom prst="rect">
            <a:avLst/>
          </a:prstGeom>
          <a:solidFill>
            <a:srgbClr val="8A8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r>
              <a:rPr lang="en-US" sz="1300" dirty="0">
                <a:solidFill>
                  <a:prstClr val="black">
                    <a:lumMod val="65000"/>
                    <a:lumOff val="3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#8A8B91</a:t>
            </a: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B9E5D7-6DE1-A64C-9F0A-02DF1E52DCE1}"/>
              </a:ext>
            </a:extLst>
          </p:cNvPr>
          <p:cNvSpPr/>
          <p:nvPr/>
        </p:nvSpPr>
        <p:spPr>
          <a:xfrm>
            <a:off x="5826227" y="3558980"/>
            <a:ext cx="1081672" cy="659938"/>
          </a:xfrm>
          <a:prstGeom prst="rect">
            <a:avLst/>
          </a:prstGeom>
          <a:solidFill>
            <a:srgbClr val="EDE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r>
              <a:rPr lang="en-US" sz="1300" dirty="0">
                <a:solidFill>
                  <a:prstClr val="black">
                    <a:lumMod val="65000"/>
                    <a:lumOff val="3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#EDEDEE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7DB72F4F-D063-6A4B-88FE-6FE6F6D79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512" y="5393557"/>
            <a:ext cx="3470430" cy="67120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25408757-D649-114D-930A-383EB966F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547" y="5393557"/>
            <a:ext cx="3470430" cy="67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8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234440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9076" y="263296"/>
            <a:ext cx="7360078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200" b="1" spc="-120" dirty="0">
                <a:solidFill>
                  <a:srgbClr val="000000">
                    <a:lumMod val="65000"/>
                    <a:lumOff val="35000"/>
                  </a:srgb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Chart &amp; Graph Samples</a:t>
            </a:r>
            <a:endParaRPr lang="en-US" sz="4000" b="1" spc="-120" dirty="0">
              <a:solidFill>
                <a:srgbClr val="000000">
                  <a:lumMod val="65000"/>
                  <a:lumOff val="35000"/>
                </a:srgbClr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BF93AB-9727-E549-9B5C-E01112BD2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806155"/>
              </p:ext>
            </p:extLst>
          </p:nvPr>
        </p:nvGraphicFramePr>
        <p:xfrm>
          <a:off x="653985" y="2215363"/>
          <a:ext cx="5596592" cy="111252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399148">
                  <a:extLst>
                    <a:ext uri="{9D8B030D-6E8A-4147-A177-3AD203B41FA5}">
                      <a16:colId xmlns:a16="http://schemas.microsoft.com/office/drawing/2014/main" val="2612531515"/>
                    </a:ext>
                  </a:extLst>
                </a:gridCol>
                <a:gridCol w="1399148">
                  <a:extLst>
                    <a:ext uri="{9D8B030D-6E8A-4147-A177-3AD203B41FA5}">
                      <a16:colId xmlns:a16="http://schemas.microsoft.com/office/drawing/2014/main" val="433904945"/>
                    </a:ext>
                  </a:extLst>
                </a:gridCol>
                <a:gridCol w="1399148">
                  <a:extLst>
                    <a:ext uri="{9D8B030D-6E8A-4147-A177-3AD203B41FA5}">
                      <a16:colId xmlns:a16="http://schemas.microsoft.com/office/drawing/2014/main" val="2114698170"/>
                    </a:ext>
                  </a:extLst>
                </a:gridCol>
                <a:gridCol w="1399148">
                  <a:extLst>
                    <a:ext uri="{9D8B030D-6E8A-4147-A177-3AD203B41FA5}">
                      <a16:colId xmlns:a16="http://schemas.microsoft.com/office/drawing/2014/main" val="3549766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63666A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rgbClr val="63666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63666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63666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584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rgbClr val="63666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63666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63666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63666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376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rgbClr val="63666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63666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63666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84BD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36833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799B438B-0AFB-ED4D-B2DD-D0C17E43545C}"/>
              </a:ext>
            </a:extLst>
          </p:cNvPr>
          <p:cNvSpPr txBox="1"/>
          <p:nvPr/>
        </p:nvSpPr>
        <p:spPr>
          <a:xfrm>
            <a:off x="653984" y="1711617"/>
            <a:ext cx="559659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500" dirty="0">
                <a:solidFill>
                  <a:srgbClr val="007E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 Toward our Three Main Goals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5C0ABF1-7926-F744-9DD9-8254CDECD6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564444"/>
              </p:ext>
            </p:extLst>
          </p:nvPr>
        </p:nvGraphicFramePr>
        <p:xfrm>
          <a:off x="7485016" y="1711617"/>
          <a:ext cx="3415938" cy="2419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0AC6C73-E1C9-624F-A980-167C97FEC7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685837"/>
              </p:ext>
            </p:extLst>
          </p:nvPr>
        </p:nvGraphicFramePr>
        <p:xfrm>
          <a:off x="878114" y="3741158"/>
          <a:ext cx="5217886" cy="281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3158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4B31C-927A-F94D-B836-2D52B192B4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FD81B-E063-9343-9E72-89F0FF77C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Full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663D1-2F9E-874E-8CED-824F947637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Title, Department (if applicable)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B14DF-DFA6-8C4B-B44D-934C93B2D2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Event title/facility/location 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262410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A54FC-BED0-134D-85D8-F7DD3ECA71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Today’s Agenda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BF909-0DC7-4D4C-89A1-4BE2901D3F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Agenda item</a:t>
            </a:r>
          </a:p>
        </p:txBody>
      </p:sp>
    </p:spTree>
    <p:extLst>
      <p:ext uri="{BB962C8B-B14F-4D97-AF65-F5344CB8AC3E}">
        <p14:creationId xmlns:p14="http://schemas.microsoft.com/office/powerpoint/2010/main" val="40274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6581E-F173-E84F-A87C-8967E7973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88FF71-9B88-904D-96F2-F4A966472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298867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93801E4-1EC3-A345-A052-85CA6C6679B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0C45A6-6CE0-BB4F-8EC7-6E2867CF63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Question, Statement, or Main Point.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(Accompanied by a full frame photo or this color background)</a:t>
            </a:r>
          </a:p>
        </p:txBody>
      </p:sp>
    </p:spTree>
    <p:extLst>
      <p:ext uri="{BB962C8B-B14F-4D97-AF65-F5344CB8AC3E}">
        <p14:creationId xmlns:p14="http://schemas.microsoft.com/office/powerpoint/2010/main" val="179015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321F3-238A-284A-B633-2D5B9AC14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Quote.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2DE16-A870-7547-9584-34F828CAD1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Full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16D74-68DD-FE43-81EC-14CFE0ADA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Occupation/Attribution</a:t>
            </a:r>
          </a:p>
        </p:txBody>
      </p:sp>
    </p:spTree>
    <p:extLst>
      <p:ext uri="{BB962C8B-B14F-4D97-AF65-F5344CB8AC3E}">
        <p14:creationId xmlns:p14="http://schemas.microsoft.com/office/powerpoint/2010/main" val="2432454073"/>
      </p:ext>
    </p:extLst>
  </p:cSld>
  <p:clrMapOvr>
    <a:masterClrMapping/>
  </p:clrMapOvr>
</p:sld>
</file>

<file path=ppt/theme/theme1.xml><?xml version="1.0" encoding="utf-8"?>
<a:theme xmlns:a="http://schemas.openxmlformats.org/drawingml/2006/main" name="Banner Health Theme">
  <a:themeElements>
    <a:clrScheme name="Banner Health Palette">
      <a:dk1>
        <a:srgbClr val="636669"/>
      </a:dk1>
      <a:lt1>
        <a:srgbClr val="FFFFFF"/>
      </a:lt1>
      <a:dk2>
        <a:srgbClr val="00205B"/>
      </a:dk2>
      <a:lt2>
        <a:srgbClr val="FBF8F2"/>
      </a:lt2>
      <a:accent1>
        <a:srgbClr val="007EB3"/>
      </a:accent1>
      <a:accent2>
        <a:srgbClr val="00A7B5"/>
      </a:accent2>
      <a:accent3>
        <a:srgbClr val="83BD00"/>
      </a:accent3>
      <a:accent4>
        <a:srgbClr val="E87722"/>
      </a:accent4>
      <a:accent5>
        <a:srgbClr val="8DC8E8"/>
      </a:accent5>
      <a:accent6>
        <a:srgbClr val="FFAD00"/>
      </a:accent6>
      <a:hlink>
        <a:srgbClr val="007EB3"/>
      </a:hlink>
      <a:folHlink>
        <a:srgbClr val="007EB3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295</Words>
  <Application>Microsoft Office PowerPoint</Application>
  <PresentationFormat>Widescreen</PresentationFormat>
  <Paragraphs>86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Georgia</vt:lpstr>
      <vt:lpstr>Verdana</vt:lpstr>
      <vt:lpstr>Banner Health Theme</vt:lpstr>
      <vt:lpstr>PowerPoint Presentation</vt:lpstr>
      <vt:lpstr>PowerPoint Presentation</vt:lpstr>
      <vt:lpstr>PowerPoint Presentation</vt:lpstr>
      <vt:lpstr>PowerPoint Presentation</vt:lpstr>
      <vt:lpstr>Presentation Title</vt:lpstr>
      <vt:lpstr>Today’s Agenda Title</vt:lpstr>
      <vt:lpstr>Section Title</vt:lpstr>
      <vt:lpstr>Question, Statement, or Main Point.  (Accompanied by a full frame photo or this color background)</vt:lpstr>
      <vt:lpstr>Quote.</vt:lpstr>
      <vt:lpstr>Slide Title</vt:lpstr>
      <vt:lpstr>Slide Title</vt:lpstr>
      <vt:lpstr>Slide/Chart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message.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Tieni, Ben E</dc:creator>
  <cp:lastModifiedBy>Manser, Jamie Louise - (jlmanser)</cp:lastModifiedBy>
  <cp:revision>82</cp:revision>
  <dcterms:created xsi:type="dcterms:W3CDTF">2019-08-06T23:02:28Z</dcterms:created>
  <dcterms:modified xsi:type="dcterms:W3CDTF">2021-08-19T17:42:16Z</dcterms:modified>
</cp:coreProperties>
</file>